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6" r:id="rId3"/>
    <p:sldId id="257" r:id="rId4"/>
    <p:sldId id="279" r:id="rId5"/>
    <p:sldId id="277" r:id="rId6"/>
    <p:sldId id="275" r:id="rId7"/>
    <p:sldId id="282" r:id="rId8"/>
    <p:sldId id="258" r:id="rId9"/>
    <p:sldId id="259" r:id="rId10"/>
    <p:sldId id="274" r:id="rId11"/>
    <p:sldId id="281" r:id="rId12"/>
    <p:sldId id="280" r:id="rId13"/>
    <p:sldId id="263" r:id="rId14"/>
    <p:sldId id="278" r:id="rId15"/>
    <p:sldId id="262" r:id="rId16"/>
    <p:sldId id="260" r:id="rId17"/>
    <p:sldId id="261" r:id="rId18"/>
    <p:sldId id="269" r:id="rId19"/>
    <p:sldId id="264" r:id="rId20"/>
    <p:sldId id="265" r:id="rId21"/>
    <p:sldId id="266" r:id="rId22"/>
    <p:sldId id="268" r:id="rId23"/>
    <p:sldId id="270" r:id="rId24"/>
    <p:sldId id="27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0" d="100"/>
          <a:sy n="50" d="100"/>
        </p:scale>
        <p:origin x="-1736" y="-3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96BA019-692A-4A6C-814D-8C80714AC330}" type="slidenum">
              <a:rPr lang="en-US" smtClean="0"/>
              <a:t>‹#›</a:t>
            </a:fld>
            <a:endParaRPr lang="en-US" dirty="0"/>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96BA019-692A-4A6C-814D-8C80714AC330}" type="slidenum">
              <a:rPr lang="en-US" smtClean="0"/>
              <a:t>‹#›</a:t>
            </a:fld>
            <a:endParaRPr lang="en-US" dirty="0"/>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2DB29C3E-0576-42E8-A786-B20CEF482122}" type="datetimeFigureOut">
              <a:rPr lang="en-US" smtClean="0"/>
              <a:t>2/20/2023</a:t>
            </a:fld>
            <a:endParaRPr lang="en-US" dirty="0"/>
          </a:p>
        </p:txBody>
      </p:sp>
      <p:sp>
        <p:nvSpPr>
          <p:cNvPr id="9" name="Slide Number Placeholder 8"/>
          <p:cNvSpPr>
            <a:spLocks noGrp="1"/>
          </p:cNvSpPr>
          <p:nvPr>
            <p:ph type="sldNum" sz="quarter" idx="11"/>
          </p:nvPr>
        </p:nvSpPr>
        <p:spPr/>
        <p:txBody>
          <a:bodyPr/>
          <a:lstStyle/>
          <a:p>
            <a:fld id="{096BA019-692A-4A6C-814D-8C80714AC330}" type="slidenum">
              <a:rPr lang="en-US" smtClean="0"/>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96BA019-692A-4A6C-814D-8C80714AC330}" type="slidenum">
              <a:rPr lang="en-US" smtClean="0"/>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dirty="0"/>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2DB29C3E-0576-42E8-A786-B20CEF482122}" type="datetimeFigureOut">
              <a:rPr lang="en-US" smtClean="0"/>
              <a:t>2/20/2023</a:t>
            </a:fld>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spd="slow">
    <p:wipe/>
  </p:transition>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3200400" y="-20916"/>
            <a:ext cx="7099300" cy="1938992"/>
          </a:xfrm>
          <a:prstGeom prst="rect">
            <a:avLst/>
          </a:prstGeom>
          <a:noFill/>
          <a:ln>
            <a:noFill/>
          </a:ln>
          <a:effectLst>
            <a:outerShdw blurRad="225425" dist="50800" dir="5220000" algn="ctr">
              <a:srgbClr val="000000">
                <a:alpha val="33000"/>
              </a:srgbClr>
            </a:outerShdw>
            <a:reflection blurRad="6350" stA="50000" endA="300" endPos="90000" dist="50800" dir="5400000" sy="-100000" algn="bl" rotWithShape="0"/>
          </a:effectLst>
          <a:scene3d>
            <a:camera prst="orthographicFront"/>
            <a:lightRig rig="harsh" dir="t">
              <a:rot lat="0" lon="0" rev="3000000"/>
            </a:lightRig>
          </a:scene3d>
          <a:sp3d extrusionH="254000" contourW="19050">
            <a:bevelT w="82550" h="44450" prst="angle"/>
            <a:bevelB w="82550" h="44450" prst="angle"/>
            <a:contourClr>
              <a:srgbClr val="FFFFFF"/>
            </a:contourClr>
          </a:sp3d>
        </p:spPr>
        <p:txBody>
          <a:bodyPr wrap="square" rtlCol="0">
            <a:spAutoFit/>
          </a:bodyPr>
          <a:lstStyle/>
          <a:p>
            <a:r>
              <a:rPr lang="en-US" sz="6000" dirty="0" smtClean="0">
                <a:solidFill>
                  <a:schemeClr val="bg2">
                    <a:lumMod val="50000"/>
                  </a:schemeClr>
                </a:solidFill>
                <a:latin typeface="Bahnschrift Light SemiCondensed" pitchFamily="34" charset="0"/>
              </a:rPr>
              <a:t>World Wars Its</a:t>
            </a:r>
          </a:p>
          <a:p>
            <a:r>
              <a:rPr lang="en-US" sz="6000" dirty="0" smtClean="0">
                <a:solidFill>
                  <a:schemeClr val="bg2">
                    <a:lumMod val="50000"/>
                  </a:schemeClr>
                </a:solidFill>
                <a:latin typeface="Bahnschrift Light SemiCondensed" pitchFamily="34" charset="0"/>
              </a:rPr>
              <a:t> Cause And Effects</a:t>
            </a:r>
            <a:endParaRPr lang="en-US" sz="6000" dirty="0">
              <a:solidFill>
                <a:schemeClr val="bg2">
                  <a:lumMod val="50000"/>
                </a:schemeClr>
              </a:solidFill>
              <a:latin typeface="Bahnschrift Light SemiCondensed" pitchFamily="34" charset="0"/>
            </a:endParaRPr>
          </a:p>
        </p:txBody>
      </p:sp>
    </p:spTree>
    <p:extLst>
      <p:ext uri="{BB962C8B-B14F-4D97-AF65-F5344CB8AC3E}">
        <p14:creationId xmlns:p14="http://schemas.microsoft.com/office/powerpoint/2010/main" val="6562901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2100" y="1600200"/>
            <a:ext cx="8077200" cy="3970318"/>
          </a:xfrm>
          <a:prstGeom prst="rect">
            <a:avLst/>
          </a:prstGeom>
          <a:noFill/>
        </p:spPr>
        <p:txBody>
          <a:bodyPr wrap="square" rtlCol="0">
            <a:spAutoFit/>
          </a:bodyPr>
          <a:lstStyle/>
          <a:p>
            <a:pPr marL="285750" indent="-285750">
              <a:buFont typeface="Wingdings" pitchFamily="2" charset="2"/>
              <a:buChar char="q"/>
            </a:pPr>
            <a:r>
              <a:rPr lang="en-US" sz="3600" dirty="0" smtClean="0"/>
              <a:t>Over 16 million were killed and 20 million were injured, making one of the deadliest conflicts of human history.</a:t>
            </a:r>
          </a:p>
          <a:p>
            <a:pPr marL="285750" indent="-285750">
              <a:buFont typeface="Wingdings" pitchFamily="2" charset="2"/>
              <a:buChar char="q"/>
            </a:pPr>
            <a:r>
              <a:rPr lang="en-US" sz="3600" dirty="0" smtClean="0"/>
              <a:t>Political Changes</a:t>
            </a:r>
          </a:p>
          <a:p>
            <a:pPr marL="285750" indent="-285750">
              <a:buFont typeface="Wingdings" pitchFamily="2" charset="2"/>
              <a:buChar char="q"/>
            </a:pPr>
            <a:r>
              <a:rPr lang="en-US" sz="3600" dirty="0" smtClean="0"/>
              <a:t>Economic Changes</a:t>
            </a:r>
          </a:p>
          <a:p>
            <a:pPr marL="285750" indent="-285750">
              <a:buFont typeface="Wingdings" pitchFamily="2" charset="2"/>
              <a:buChar char="q"/>
            </a:pPr>
            <a:r>
              <a:rPr lang="en-US" sz="3600" dirty="0" smtClean="0"/>
              <a:t>Social Changes</a:t>
            </a:r>
          </a:p>
          <a:p>
            <a:pPr marL="285750" indent="-285750">
              <a:buFont typeface="Wingdings" pitchFamily="2" charset="2"/>
              <a:buChar char="q"/>
            </a:pPr>
            <a:r>
              <a:rPr lang="en-US" sz="3600" dirty="0" smtClean="0"/>
              <a:t>Technological Changes</a:t>
            </a:r>
            <a:endParaRPr lang="en-US" sz="3600" dirty="0"/>
          </a:p>
        </p:txBody>
      </p:sp>
    </p:spTree>
    <p:extLst>
      <p:ext uri="{BB962C8B-B14F-4D97-AF65-F5344CB8AC3E}">
        <p14:creationId xmlns:p14="http://schemas.microsoft.com/office/powerpoint/2010/main" val="38860863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8458200" cy="6858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8795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World War II</a:t>
            </a:r>
            <a:endParaRPr lang="en-US" dirty="0"/>
          </a:p>
        </p:txBody>
      </p:sp>
      <p:sp>
        <p:nvSpPr>
          <p:cNvPr id="4" name="Rectangle 3"/>
          <p:cNvSpPr/>
          <p:nvPr/>
        </p:nvSpPr>
        <p:spPr>
          <a:xfrm>
            <a:off x="-457200" y="1219200"/>
            <a:ext cx="9144000" cy="61722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962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Causes of World War II</a:t>
            </a:r>
            <a:endParaRPr lang="en-US" dirty="0"/>
          </a:p>
        </p:txBody>
      </p:sp>
      <p:sp>
        <p:nvSpPr>
          <p:cNvPr id="5" name="TextBox 4"/>
          <p:cNvSpPr txBox="1"/>
          <p:nvPr/>
        </p:nvSpPr>
        <p:spPr>
          <a:xfrm>
            <a:off x="3970079" y="1828800"/>
            <a:ext cx="4107121" cy="4524315"/>
          </a:xfrm>
          <a:prstGeom prst="rect">
            <a:avLst/>
          </a:prstGeom>
          <a:noFill/>
        </p:spPr>
        <p:txBody>
          <a:bodyPr wrap="square" rtlCol="0">
            <a:spAutoFit/>
          </a:bodyPr>
          <a:lstStyle/>
          <a:p>
            <a:pPr marL="285750" indent="-285750">
              <a:buFont typeface="Wingdings" pitchFamily="2" charset="2"/>
              <a:buChar char="Ø"/>
            </a:pPr>
            <a:r>
              <a:rPr lang="en-US" sz="3200" dirty="0" smtClean="0"/>
              <a:t>The treaty of Versailles</a:t>
            </a:r>
          </a:p>
          <a:p>
            <a:pPr marL="285750" indent="-285750">
              <a:buFont typeface="Wingdings" pitchFamily="2" charset="2"/>
              <a:buChar char="Ø"/>
            </a:pPr>
            <a:r>
              <a:rPr lang="en-US" sz="3200" dirty="0" smtClean="0"/>
              <a:t>The rise of Fascism and Nazism</a:t>
            </a:r>
          </a:p>
          <a:p>
            <a:pPr marL="285750" indent="-285750">
              <a:buFont typeface="Wingdings" pitchFamily="2" charset="2"/>
              <a:buChar char="Ø"/>
            </a:pPr>
            <a:r>
              <a:rPr lang="en-US" sz="3200" dirty="0" smtClean="0"/>
              <a:t>The failure of appeasement</a:t>
            </a:r>
          </a:p>
          <a:p>
            <a:pPr marL="285750" indent="-285750">
              <a:buFont typeface="Wingdings" pitchFamily="2" charset="2"/>
              <a:buChar char="Ø"/>
            </a:pPr>
            <a:r>
              <a:rPr lang="en-US" sz="3200" dirty="0" smtClean="0"/>
              <a:t>The invasion of Poland: September 1,1939</a:t>
            </a:r>
            <a:endParaRPr lang="en-US" sz="3200" dirty="0"/>
          </a:p>
        </p:txBody>
      </p:sp>
      <p:sp>
        <p:nvSpPr>
          <p:cNvPr id="6" name="Rectangle 5"/>
          <p:cNvSpPr/>
          <p:nvPr/>
        </p:nvSpPr>
        <p:spPr>
          <a:xfrm rot="16200000">
            <a:off x="-1114352" y="2078369"/>
            <a:ext cx="5638800" cy="4530062"/>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02412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World War II</a:t>
            </a:r>
            <a:endParaRPr lang="en-US" dirty="0"/>
          </a:p>
        </p:txBody>
      </p:sp>
      <p:sp>
        <p:nvSpPr>
          <p:cNvPr id="5" name="TextBox 4"/>
          <p:cNvSpPr txBox="1"/>
          <p:nvPr/>
        </p:nvSpPr>
        <p:spPr>
          <a:xfrm>
            <a:off x="990600" y="1817132"/>
            <a:ext cx="2590800" cy="769441"/>
          </a:xfrm>
          <a:prstGeom prst="rect">
            <a:avLst/>
          </a:prstGeom>
          <a:noFill/>
        </p:spPr>
        <p:txBody>
          <a:bodyPr wrap="square" rtlCol="0">
            <a:spAutoFit/>
          </a:bodyPr>
          <a:lstStyle/>
          <a:p>
            <a:r>
              <a:rPr lang="en-US" sz="4400" dirty="0" smtClean="0">
                <a:latin typeface="Agency FB" pitchFamily="34" charset="0"/>
              </a:rPr>
              <a:t>Allies Powers</a:t>
            </a:r>
            <a:endParaRPr lang="en-US" sz="4400" dirty="0">
              <a:latin typeface="Agency FB" pitchFamily="34" charset="0"/>
            </a:endParaRPr>
          </a:p>
        </p:txBody>
      </p:sp>
      <p:sp>
        <p:nvSpPr>
          <p:cNvPr id="8" name="TextBox 7"/>
          <p:cNvSpPr txBox="1"/>
          <p:nvPr/>
        </p:nvSpPr>
        <p:spPr>
          <a:xfrm>
            <a:off x="4610100" y="1819434"/>
            <a:ext cx="2590800" cy="830997"/>
          </a:xfrm>
          <a:prstGeom prst="rect">
            <a:avLst/>
          </a:prstGeom>
          <a:noFill/>
        </p:spPr>
        <p:txBody>
          <a:bodyPr wrap="square" rtlCol="0">
            <a:spAutoFit/>
          </a:bodyPr>
          <a:lstStyle/>
          <a:p>
            <a:r>
              <a:rPr lang="en-US" sz="4800" dirty="0" smtClean="0">
                <a:latin typeface="Agency FB" pitchFamily="34" charset="0"/>
              </a:rPr>
              <a:t>Axis</a:t>
            </a:r>
            <a:r>
              <a:rPr lang="en-US" sz="4400" dirty="0" smtClean="0">
                <a:latin typeface="Agency FB" pitchFamily="34" charset="0"/>
              </a:rPr>
              <a:t> Powers</a:t>
            </a:r>
            <a:endParaRPr lang="en-US" sz="4400" dirty="0">
              <a:latin typeface="Agency FB" pitchFamily="34" charset="0"/>
            </a:endParaRPr>
          </a:p>
        </p:txBody>
      </p:sp>
      <p:sp>
        <p:nvSpPr>
          <p:cNvPr id="7" name="TextBox 6"/>
          <p:cNvSpPr txBox="1"/>
          <p:nvPr/>
        </p:nvSpPr>
        <p:spPr>
          <a:xfrm>
            <a:off x="990600" y="2895600"/>
            <a:ext cx="2819400" cy="2308324"/>
          </a:xfrm>
          <a:prstGeom prst="rect">
            <a:avLst/>
          </a:prstGeom>
          <a:noFill/>
        </p:spPr>
        <p:txBody>
          <a:bodyPr wrap="square" rtlCol="0">
            <a:spAutoFit/>
          </a:bodyPr>
          <a:lstStyle/>
          <a:p>
            <a:pPr marL="285750" indent="-285750">
              <a:buFont typeface="Wingdings" pitchFamily="2" charset="2"/>
              <a:buChar char="Ø"/>
            </a:pPr>
            <a:r>
              <a:rPr lang="en-US" sz="3600" dirty="0" smtClean="0">
                <a:latin typeface="Arial Narrow" pitchFamily="34" charset="0"/>
              </a:rPr>
              <a:t>France</a:t>
            </a:r>
          </a:p>
          <a:p>
            <a:pPr marL="285750" indent="-285750">
              <a:buFont typeface="Wingdings" pitchFamily="2" charset="2"/>
              <a:buChar char="Ø"/>
            </a:pPr>
            <a:r>
              <a:rPr lang="en-US" sz="3600" dirty="0" smtClean="0">
                <a:latin typeface="Arial Narrow" pitchFamily="34" charset="0"/>
              </a:rPr>
              <a:t>Britian</a:t>
            </a:r>
          </a:p>
          <a:p>
            <a:pPr marL="285750" indent="-285750">
              <a:buFont typeface="Wingdings" pitchFamily="2" charset="2"/>
              <a:buChar char="Ø"/>
            </a:pPr>
            <a:r>
              <a:rPr lang="en-US" sz="3600" dirty="0" smtClean="0">
                <a:latin typeface="Arial Narrow" pitchFamily="34" charset="0"/>
              </a:rPr>
              <a:t>U.S</a:t>
            </a:r>
          </a:p>
          <a:p>
            <a:pPr marL="285750" indent="-285750">
              <a:buFont typeface="Wingdings" pitchFamily="2" charset="2"/>
              <a:buChar char="Ø"/>
            </a:pPr>
            <a:r>
              <a:rPr lang="en-US" sz="3600" dirty="0" smtClean="0">
                <a:latin typeface="Arial Narrow" pitchFamily="34" charset="0"/>
              </a:rPr>
              <a:t>Soviet Union</a:t>
            </a:r>
            <a:endParaRPr lang="en-US" sz="3600" dirty="0">
              <a:latin typeface="Arial Narrow" pitchFamily="34" charset="0"/>
            </a:endParaRPr>
          </a:p>
        </p:txBody>
      </p:sp>
      <p:sp>
        <p:nvSpPr>
          <p:cNvPr id="9" name="TextBox 8"/>
          <p:cNvSpPr txBox="1"/>
          <p:nvPr/>
        </p:nvSpPr>
        <p:spPr>
          <a:xfrm>
            <a:off x="4635500" y="2987933"/>
            <a:ext cx="2705100" cy="2123658"/>
          </a:xfrm>
          <a:prstGeom prst="rect">
            <a:avLst/>
          </a:prstGeom>
          <a:noFill/>
        </p:spPr>
        <p:txBody>
          <a:bodyPr wrap="square" rtlCol="0">
            <a:spAutoFit/>
          </a:bodyPr>
          <a:lstStyle/>
          <a:p>
            <a:pPr marL="285750" indent="-285750">
              <a:buFont typeface="Wingdings" pitchFamily="2" charset="2"/>
              <a:buChar char="Ø"/>
            </a:pPr>
            <a:r>
              <a:rPr lang="en-US" sz="4400" dirty="0" smtClean="0">
                <a:latin typeface="Arial Narrow" pitchFamily="34" charset="0"/>
              </a:rPr>
              <a:t>Germany</a:t>
            </a:r>
          </a:p>
          <a:p>
            <a:pPr marL="285750" indent="-285750">
              <a:buFont typeface="Wingdings" pitchFamily="2" charset="2"/>
              <a:buChar char="Ø"/>
            </a:pPr>
            <a:r>
              <a:rPr lang="en-US" sz="4400" dirty="0" smtClean="0">
                <a:latin typeface="Arial Narrow" pitchFamily="34" charset="0"/>
              </a:rPr>
              <a:t>Italy</a:t>
            </a:r>
          </a:p>
          <a:p>
            <a:pPr marL="285750" indent="-285750">
              <a:buFont typeface="Wingdings" pitchFamily="2" charset="2"/>
              <a:buChar char="Ø"/>
            </a:pPr>
            <a:r>
              <a:rPr lang="en-US" sz="4400" dirty="0" smtClean="0">
                <a:latin typeface="Arial Narrow" pitchFamily="34" charset="0"/>
              </a:rPr>
              <a:t>Japan</a:t>
            </a:r>
            <a:endParaRPr lang="en-US" sz="4400" dirty="0">
              <a:latin typeface="Arial Narrow" pitchFamily="34" charset="0"/>
            </a:endParaRPr>
          </a:p>
        </p:txBody>
      </p:sp>
    </p:spTree>
    <p:extLst>
      <p:ext uri="{BB962C8B-B14F-4D97-AF65-F5344CB8AC3E}">
        <p14:creationId xmlns:p14="http://schemas.microsoft.com/office/powerpoint/2010/main" val="776203415"/>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7919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124" name="Picture 4" descr="Post-war Europe – Nations, States &amp; Collapsing Empir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038600"/>
            <a:ext cx="18097500" cy="1154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0801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620000" cy="1143000"/>
          </a:xfrm>
        </p:spPr>
        <p:txBody>
          <a:bodyPr/>
          <a:lstStyle/>
          <a:p>
            <a:pPr algn="ctr"/>
            <a:r>
              <a:rPr lang="en-US" dirty="0" smtClean="0">
                <a:solidFill>
                  <a:schemeClr val="bg1"/>
                </a:solidFill>
              </a:rPr>
              <a:t>Destruction</a:t>
            </a:r>
            <a:endParaRPr lang="en-US" dirty="0">
              <a:solidFill>
                <a:schemeClr val="bg1"/>
              </a:solidFill>
            </a:endParaRPr>
          </a:p>
        </p:txBody>
      </p:sp>
    </p:spTree>
    <p:extLst>
      <p:ext uri="{BB962C8B-B14F-4D97-AF65-F5344CB8AC3E}">
        <p14:creationId xmlns:p14="http://schemas.microsoft.com/office/powerpoint/2010/main" val="1228176928"/>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28170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World War II</a:t>
            </a:r>
            <a:endParaRPr lang="en-US" dirty="0"/>
          </a:p>
        </p:txBody>
      </p:sp>
      <p:pic>
        <p:nvPicPr>
          <p:cNvPr id="7170" name="Picture 2" descr="Battle of Bazntin Rid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7992534" cy="4495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4795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7170"/>
                                        </p:tgtEl>
                                      </p:cBhvr>
                                    </p:animEffect>
                                    <p:set>
                                      <p:cBhvr>
                                        <p:cTn id="7" dur="1" fill="hold">
                                          <p:stCondLst>
                                            <p:cond delay="499"/>
                                          </p:stCondLst>
                                        </p:cTn>
                                        <p:tgtEl>
                                          <p:spTgt spid="7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90600" y="-152400"/>
            <a:ext cx="6553200" cy="7162800"/>
          </a:xfrm>
          <a:prstGeom prst="rect">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867400" y="1752600"/>
            <a:ext cx="2286000" cy="1077218"/>
          </a:xfrm>
          <a:prstGeom prst="rect">
            <a:avLst/>
          </a:prstGeom>
          <a:noFill/>
        </p:spPr>
        <p:txBody>
          <a:bodyPr wrap="square" rtlCol="0">
            <a:spAutoFit/>
          </a:bodyPr>
          <a:lstStyle/>
          <a:p>
            <a:pPr algn="ctr"/>
            <a:r>
              <a:rPr lang="en-US" sz="3200" dirty="0" smtClean="0">
                <a:latin typeface="Agency FB" pitchFamily="34" charset="0"/>
              </a:rPr>
              <a:t>World war I 1914 – 1918</a:t>
            </a:r>
            <a:endParaRPr lang="en-US" sz="3200" dirty="0">
              <a:latin typeface="Agency FB" pitchFamily="34" charset="0"/>
            </a:endParaRPr>
          </a:p>
        </p:txBody>
      </p:sp>
      <p:sp>
        <p:nvSpPr>
          <p:cNvPr id="5" name="TextBox 4"/>
          <p:cNvSpPr txBox="1"/>
          <p:nvPr/>
        </p:nvSpPr>
        <p:spPr>
          <a:xfrm>
            <a:off x="5994400" y="3200400"/>
            <a:ext cx="2209800" cy="1077218"/>
          </a:xfrm>
          <a:prstGeom prst="rect">
            <a:avLst/>
          </a:prstGeom>
          <a:noFill/>
        </p:spPr>
        <p:txBody>
          <a:bodyPr wrap="square" rtlCol="0">
            <a:spAutoFit/>
          </a:bodyPr>
          <a:lstStyle/>
          <a:p>
            <a:r>
              <a:rPr lang="en-US" sz="3200" dirty="0" smtClean="0">
                <a:latin typeface="Agency FB" pitchFamily="34" charset="0"/>
              </a:rPr>
              <a:t>World War II 1939 - 1945</a:t>
            </a:r>
            <a:endParaRPr lang="en-US" sz="3200" dirty="0">
              <a:latin typeface="Agency FB" pitchFamily="34" charset="0"/>
            </a:endParaRPr>
          </a:p>
        </p:txBody>
      </p:sp>
    </p:spTree>
    <p:extLst>
      <p:ext uri="{BB962C8B-B14F-4D97-AF65-F5344CB8AC3E}">
        <p14:creationId xmlns:p14="http://schemas.microsoft.com/office/powerpoint/2010/main" val="41954611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78556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n Overview of The Treaty of Versail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8600"/>
            <a:ext cx="7772400" cy="2781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38200" y="3429000"/>
            <a:ext cx="6781800" cy="2308324"/>
          </a:xfrm>
          <a:prstGeom prst="rect">
            <a:avLst/>
          </a:prstGeom>
          <a:noFill/>
        </p:spPr>
        <p:txBody>
          <a:bodyPr wrap="square" rtlCol="0">
            <a:spAutoFit/>
          </a:bodyPr>
          <a:lstStyle/>
          <a:p>
            <a:pPr marL="285750" indent="-285750">
              <a:buFont typeface="Wingdings" pitchFamily="2" charset="2"/>
              <a:buChar char="q"/>
            </a:pPr>
            <a:r>
              <a:rPr lang="en-US" sz="2400" dirty="0" smtClean="0"/>
              <a:t>Over 60 Million people were killed, making it the deadliest conflict in the human history. </a:t>
            </a:r>
          </a:p>
          <a:p>
            <a:pPr marL="285750" indent="-285750">
              <a:buFont typeface="Wingdings" pitchFamily="2" charset="2"/>
              <a:buChar char="q"/>
            </a:pPr>
            <a:r>
              <a:rPr lang="en-US" sz="2400" dirty="0" smtClean="0"/>
              <a:t>The war lead to the defeat of Axis powers(Germany, Italy, and Japan).</a:t>
            </a:r>
          </a:p>
          <a:p>
            <a:pPr marL="285750" indent="-285750">
              <a:buFont typeface="Wingdings" pitchFamily="2" charset="2"/>
              <a:buChar char="q"/>
            </a:pPr>
            <a:r>
              <a:rPr lang="en-US" sz="2400" dirty="0" smtClean="0"/>
              <a:t>Emergence of the United states</a:t>
            </a:r>
          </a:p>
          <a:p>
            <a:pPr marL="285750" indent="-285750">
              <a:buFont typeface="Wingdings" pitchFamily="2" charset="2"/>
              <a:buChar char="q"/>
            </a:pPr>
            <a:r>
              <a:rPr lang="en-US" sz="2400" dirty="0" smtClean="0"/>
              <a:t>Soviet Union powers</a:t>
            </a:r>
          </a:p>
        </p:txBody>
      </p:sp>
    </p:spTree>
    <p:extLst>
      <p:ext uri="{BB962C8B-B14F-4D97-AF65-F5344CB8AC3E}">
        <p14:creationId xmlns:p14="http://schemas.microsoft.com/office/powerpoint/2010/main" val="350705069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Political Changes</a:t>
            </a:r>
            <a:endParaRPr lang="en-US" dirty="0"/>
          </a:p>
        </p:txBody>
      </p:sp>
    </p:spTree>
    <p:extLst>
      <p:ext uri="{BB962C8B-B14F-4D97-AF65-F5344CB8AC3E}">
        <p14:creationId xmlns:p14="http://schemas.microsoft.com/office/powerpoint/2010/main" val="334381768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Economic Crisis</a:t>
            </a:r>
            <a:endParaRPr lang="en-US" dirty="0"/>
          </a:p>
        </p:txBody>
      </p:sp>
      <p:sp>
        <p:nvSpPr>
          <p:cNvPr id="4" name="Rectangle 3"/>
          <p:cNvSpPr/>
          <p:nvPr/>
        </p:nvSpPr>
        <p:spPr>
          <a:xfrm>
            <a:off x="381000" y="1524000"/>
            <a:ext cx="7924800" cy="49530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750420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pic>
        <p:nvPicPr>
          <p:cNvPr id="5122" name="Picture 2" descr="War or peace decision War or peace decision peace sign black and white stock pictures, royalty-free photo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167193">
            <a:off x="-516355" y="61722"/>
            <a:ext cx="2613883" cy="17425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057400"/>
            <a:ext cx="8458200" cy="48006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777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14400" y="762000"/>
            <a:ext cx="6781800" cy="769441"/>
          </a:xfrm>
          <a:prstGeom prst="rect">
            <a:avLst/>
          </a:prstGeom>
          <a:noFill/>
        </p:spPr>
        <p:txBody>
          <a:bodyPr wrap="square" rtlCol="0">
            <a:spAutoFit/>
          </a:bodyPr>
          <a:lstStyle/>
          <a:p>
            <a:pPr algn="ctr"/>
            <a:r>
              <a:rPr lang="en-US" sz="4400" dirty="0" smtClean="0">
                <a:latin typeface="Arial Narrow" pitchFamily="34" charset="0"/>
              </a:rPr>
              <a:t>CAUSES OF WORLD WAR </a:t>
            </a:r>
            <a:r>
              <a:rPr lang="en-US" sz="4400" dirty="0">
                <a:latin typeface="Arial Narrow" pitchFamily="34" charset="0"/>
              </a:rPr>
              <a:t>I</a:t>
            </a:r>
          </a:p>
        </p:txBody>
      </p:sp>
      <p:pic>
        <p:nvPicPr>
          <p:cNvPr id="4" name="Picture 2" descr="Battle of Bazntin Rid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500" y="1618149"/>
            <a:ext cx="2844800" cy="1600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114800" y="1941076"/>
            <a:ext cx="3352800" cy="2554545"/>
          </a:xfrm>
          <a:prstGeom prst="rect">
            <a:avLst/>
          </a:prstGeom>
          <a:noFill/>
        </p:spPr>
        <p:txBody>
          <a:bodyPr wrap="square" rtlCol="0">
            <a:spAutoFit/>
          </a:bodyPr>
          <a:lstStyle/>
          <a:p>
            <a:pPr marL="571500" indent="-571500">
              <a:buFont typeface="Wingdings" pitchFamily="2" charset="2"/>
              <a:buChar char="q"/>
            </a:pPr>
            <a:r>
              <a:rPr lang="en-US" sz="4000" dirty="0" smtClean="0"/>
              <a:t>Militarism</a:t>
            </a:r>
          </a:p>
          <a:p>
            <a:pPr marL="571500" indent="-571500">
              <a:buFont typeface="Wingdings" pitchFamily="2" charset="2"/>
              <a:buChar char="q"/>
            </a:pPr>
            <a:r>
              <a:rPr lang="en-US" sz="4000" dirty="0" smtClean="0"/>
              <a:t>Imperialism</a:t>
            </a:r>
          </a:p>
          <a:p>
            <a:pPr marL="571500" indent="-571500">
              <a:buFont typeface="Wingdings" pitchFamily="2" charset="2"/>
              <a:buChar char="q"/>
            </a:pPr>
            <a:r>
              <a:rPr lang="en-US" sz="4000" dirty="0" smtClean="0"/>
              <a:t>Alliances</a:t>
            </a:r>
          </a:p>
          <a:p>
            <a:pPr marL="571500" indent="-571500">
              <a:buFont typeface="Wingdings" pitchFamily="2" charset="2"/>
              <a:buChar char="q"/>
            </a:pPr>
            <a:r>
              <a:rPr lang="en-US" sz="4000" dirty="0" smtClean="0"/>
              <a:t>Nationalism</a:t>
            </a:r>
          </a:p>
        </p:txBody>
      </p:sp>
      <p:pic>
        <p:nvPicPr>
          <p:cNvPr id="1026" name="Picture 2" descr="scratchy star background black and white scratchy star background art - use all or part... nationalism black and white stock pictures, royalty-free photos &amp;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285" y="3407982"/>
            <a:ext cx="2651229" cy="152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73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 calcmode="lin" valueType="num">
                                      <p:cBhvr additive="base">
                                        <p:cTn id="18"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 calcmode="lin" valueType="num">
                                      <p:cBhvr additive="base">
                                        <p:cTn id="24"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 calcmode="lin" valueType="num">
                                      <p:cBhvr additive="base">
                                        <p:cTn id="3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 calcmode="lin" valueType="num">
                                      <p:cBhvr additive="base">
                                        <p:cTn id="36" dur="500" fill="hold"/>
                                        <p:tgtEl>
                                          <p:spTgt spid="1026"/>
                                        </p:tgtEl>
                                        <p:attrNameLst>
                                          <p:attrName>ppt_x</p:attrName>
                                        </p:attrNameLst>
                                      </p:cBhvr>
                                      <p:tavLst>
                                        <p:tav tm="0">
                                          <p:val>
                                            <p:strVal val="#ppt_x"/>
                                          </p:val>
                                        </p:tav>
                                        <p:tav tm="100000">
                                          <p:val>
                                            <p:strVal val="#ppt_x"/>
                                          </p:val>
                                        </p:tav>
                                      </p:tavLst>
                                    </p:anim>
                                    <p:anim calcmode="lin" valueType="num">
                                      <p:cBhvr additive="base">
                                        <p:cTn id="37"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762000"/>
            <a:ext cx="6781800" cy="769441"/>
          </a:xfrm>
          <a:prstGeom prst="rect">
            <a:avLst/>
          </a:prstGeom>
          <a:noFill/>
        </p:spPr>
        <p:txBody>
          <a:bodyPr wrap="square" rtlCol="0">
            <a:spAutoFit/>
          </a:bodyPr>
          <a:lstStyle/>
          <a:p>
            <a:pPr algn="ctr"/>
            <a:r>
              <a:rPr lang="en-US" sz="4400" dirty="0" smtClean="0">
                <a:latin typeface="Arial Narrow" pitchFamily="34" charset="0"/>
              </a:rPr>
              <a:t>WORLD WAR </a:t>
            </a:r>
            <a:r>
              <a:rPr lang="en-US" sz="4400" dirty="0">
                <a:latin typeface="Arial Narrow" pitchFamily="34" charset="0"/>
              </a:rPr>
              <a:t>I</a:t>
            </a:r>
          </a:p>
        </p:txBody>
      </p:sp>
      <p:sp>
        <p:nvSpPr>
          <p:cNvPr id="3" name="TextBox 2"/>
          <p:cNvSpPr txBox="1"/>
          <p:nvPr/>
        </p:nvSpPr>
        <p:spPr>
          <a:xfrm>
            <a:off x="990600" y="1828800"/>
            <a:ext cx="2743200" cy="769441"/>
          </a:xfrm>
          <a:prstGeom prst="rect">
            <a:avLst/>
          </a:prstGeom>
          <a:noFill/>
        </p:spPr>
        <p:txBody>
          <a:bodyPr wrap="square" rtlCol="0">
            <a:spAutoFit/>
          </a:bodyPr>
          <a:lstStyle/>
          <a:p>
            <a:r>
              <a:rPr lang="en-US" sz="4400" dirty="0" smtClean="0"/>
              <a:t>Allies</a:t>
            </a:r>
            <a:endParaRPr lang="en-US" sz="4400" dirty="0"/>
          </a:p>
        </p:txBody>
      </p:sp>
      <p:sp>
        <p:nvSpPr>
          <p:cNvPr id="4" name="TextBox 3"/>
          <p:cNvSpPr txBox="1"/>
          <p:nvPr/>
        </p:nvSpPr>
        <p:spPr>
          <a:xfrm>
            <a:off x="3962400" y="1828799"/>
            <a:ext cx="3733800" cy="769441"/>
          </a:xfrm>
          <a:prstGeom prst="rect">
            <a:avLst/>
          </a:prstGeom>
          <a:noFill/>
        </p:spPr>
        <p:txBody>
          <a:bodyPr wrap="square" rtlCol="0">
            <a:spAutoFit/>
          </a:bodyPr>
          <a:lstStyle/>
          <a:p>
            <a:r>
              <a:rPr lang="en-US" sz="4400" dirty="0" smtClean="0"/>
              <a:t>Central Powers </a:t>
            </a:r>
            <a:endParaRPr lang="en-US" sz="4400" dirty="0"/>
          </a:p>
        </p:txBody>
      </p:sp>
      <p:sp>
        <p:nvSpPr>
          <p:cNvPr id="5" name="TextBox 4"/>
          <p:cNvSpPr txBox="1"/>
          <p:nvPr/>
        </p:nvSpPr>
        <p:spPr>
          <a:xfrm>
            <a:off x="520700" y="3200400"/>
            <a:ext cx="3213100" cy="1569660"/>
          </a:xfrm>
          <a:prstGeom prst="rect">
            <a:avLst/>
          </a:prstGeom>
          <a:noFill/>
        </p:spPr>
        <p:txBody>
          <a:bodyPr wrap="square" rtlCol="0">
            <a:spAutoFit/>
          </a:bodyPr>
          <a:lstStyle/>
          <a:p>
            <a:pPr marL="285750" indent="-285750">
              <a:buFont typeface="Wingdings" pitchFamily="2" charset="2"/>
              <a:buChar char="Ø"/>
            </a:pPr>
            <a:r>
              <a:rPr lang="en-US" sz="3200" dirty="0" smtClean="0"/>
              <a:t>British Empire</a:t>
            </a:r>
          </a:p>
          <a:p>
            <a:pPr marL="285750" indent="-285750">
              <a:buFont typeface="Wingdings" pitchFamily="2" charset="2"/>
              <a:buChar char="Ø"/>
            </a:pPr>
            <a:r>
              <a:rPr lang="en-US" sz="3200" dirty="0" smtClean="0"/>
              <a:t>France</a:t>
            </a:r>
          </a:p>
          <a:p>
            <a:pPr marL="285750" indent="-285750">
              <a:buFont typeface="Wingdings" pitchFamily="2" charset="2"/>
              <a:buChar char="Ø"/>
            </a:pPr>
            <a:r>
              <a:rPr lang="en-US" sz="3200" dirty="0" smtClean="0"/>
              <a:t>Russian Empire</a:t>
            </a:r>
            <a:endParaRPr lang="en-US" sz="3200" dirty="0"/>
          </a:p>
        </p:txBody>
      </p:sp>
      <p:sp>
        <p:nvSpPr>
          <p:cNvPr id="6" name="TextBox 5"/>
          <p:cNvSpPr txBox="1"/>
          <p:nvPr/>
        </p:nvSpPr>
        <p:spPr>
          <a:xfrm>
            <a:off x="4114800" y="3167003"/>
            <a:ext cx="3873500" cy="2062103"/>
          </a:xfrm>
          <a:prstGeom prst="rect">
            <a:avLst/>
          </a:prstGeom>
          <a:noFill/>
        </p:spPr>
        <p:txBody>
          <a:bodyPr wrap="square" rtlCol="0">
            <a:spAutoFit/>
          </a:bodyPr>
          <a:lstStyle/>
          <a:p>
            <a:pPr marL="342900" indent="-342900">
              <a:buFont typeface="Wingdings" pitchFamily="2" charset="2"/>
              <a:buChar char="Ø"/>
            </a:pPr>
            <a:r>
              <a:rPr lang="en-US" sz="3200" dirty="0" smtClean="0"/>
              <a:t>Germany</a:t>
            </a:r>
          </a:p>
          <a:p>
            <a:pPr marL="342900" indent="-342900">
              <a:buFont typeface="Wingdings" pitchFamily="2" charset="2"/>
              <a:buChar char="Ø"/>
            </a:pPr>
            <a:r>
              <a:rPr lang="en-US" sz="3200" dirty="0" smtClean="0"/>
              <a:t>Austria-Hungary</a:t>
            </a:r>
          </a:p>
          <a:p>
            <a:pPr marL="342900" indent="-342900">
              <a:buFont typeface="Wingdings" pitchFamily="2" charset="2"/>
              <a:buChar char="Ø"/>
            </a:pPr>
            <a:r>
              <a:rPr lang="en-US" sz="3200" dirty="0" smtClean="0"/>
              <a:t>Italy</a:t>
            </a:r>
          </a:p>
          <a:p>
            <a:pPr marL="342900" indent="-342900">
              <a:buFont typeface="Wingdings" pitchFamily="2" charset="2"/>
              <a:buChar char="Ø"/>
            </a:pPr>
            <a:r>
              <a:rPr lang="en-US" sz="3200" dirty="0" smtClean="0"/>
              <a:t>Turkey</a:t>
            </a:r>
            <a:endParaRPr lang="en-US" sz="3200" dirty="0"/>
          </a:p>
        </p:txBody>
      </p:sp>
    </p:spTree>
    <p:extLst>
      <p:ext uri="{BB962C8B-B14F-4D97-AF65-F5344CB8AC3E}">
        <p14:creationId xmlns:p14="http://schemas.microsoft.com/office/powerpoint/2010/main" val="17323270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 calcmode="lin" valueType="num">
                                      <p:cBhvr additive="base">
                                        <p:cTn id="3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 calcmode="lin" valueType="num">
                                      <p:cBhvr additive="base">
                                        <p:cTn id="3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3" end="3"/>
                                            </p:txEl>
                                          </p:spTgt>
                                        </p:tgtEl>
                                        <p:attrNameLst>
                                          <p:attrName>style.visibility</p:attrName>
                                        </p:attrNameLst>
                                      </p:cBhvr>
                                      <p:to>
                                        <p:strVal val="visible"/>
                                      </p:to>
                                    </p:set>
                                    <p:anim calcmode="lin" valueType="num">
                                      <p:cBhvr additive="base">
                                        <p:cTn id="4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79376"/>
            <a:ext cx="7620000" cy="1143000"/>
          </a:xfrm>
        </p:spPr>
        <p:txBody>
          <a:bodyPr/>
          <a:lstStyle/>
          <a:p>
            <a:pPr algn="ctr"/>
            <a:r>
              <a:rPr lang="en-US" dirty="0" smtClean="0"/>
              <a:t>Alliances</a:t>
            </a:r>
            <a:endParaRPr lang="en-US" dirty="0"/>
          </a:p>
        </p:txBody>
      </p:sp>
      <p:sp>
        <p:nvSpPr>
          <p:cNvPr id="5" name="AutoShape 4" descr="Allied powers hi-res stock photography and images - Ala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Rectangle 7"/>
          <p:cNvSpPr/>
          <p:nvPr/>
        </p:nvSpPr>
        <p:spPr>
          <a:xfrm>
            <a:off x="155575" y="1066800"/>
            <a:ext cx="7924800" cy="57912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45342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
                                        <p:tgtEl>
                                          <p:spTgt spid="8"/>
                                        </p:tgtEl>
                                      </p:cBhvr>
                                    </p:animEffect>
                                    <p:anim calcmode="lin" valueType="num">
                                      <p:cBhvr>
                                        <p:cTn id="8" dur="400" fill="hold"/>
                                        <p:tgtEl>
                                          <p:spTgt spid="8"/>
                                        </p:tgtEl>
                                        <p:attrNameLst>
                                          <p:attrName>ppt_x</p:attrName>
                                        </p:attrNameLst>
                                      </p:cBhvr>
                                      <p:tavLst>
                                        <p:tav tm="0">
                                          <p:val>
                                            <p:strVal val="#ppt_x"/>
                                          </p:val>
                                        </p:tav>
                                        <p:tav tm="100000">
                                          <p:val>
                                            <p:strVal val="#ppt_x"/>
                                          </p:val>
                                        </p:tav>
                                      </p:tavLst>
                                    </p:anim>
                                    <p:anim calcmode="lin" valueType="num">
                                      <p:cBhvr>
                                        <p:cTn id="9" dur="400" fill="hold"/>
                                        <p:tgtEl>
                                          <p:spTgt spid="8"/>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89300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Long-term Causes of World War I - HISTORY CRUNCH - History Articles,  Biographies, Infographics, Resources and M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077200" cy="559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48061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isplay 3"/>
          <p:cNvSpPr/>
          <p:nvPr/>
        </p:nvSpPr>
        <p:spPr>
          <a:xfrm>
            <a:off x="-1981200" y="-304800"/>
            <a:ext cx="7010400" cy="7543800"/>
          </a:xfrm>
          <a:prstGeom prst="flowChartDisplay">
            <a:avLst/>
          </a:pr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p:cNvSpPr txBox="1"/>
          <p:nvPr/>
        </p:nvSpPr>
        <p:spPr>
          <a:xfrm>
            <a:off x="5257800" y="2514600"/>
            <a:ext cx="2514600" cy="1477328"/>
          </a:xfrm>
          <a:prstGeom prst="rect">
            <a:avLst/>
          </a:prstGeom>
          <a:noFill/>
        </p:spPr>
        <p:txBody>
          <a:bodyPr wrap="square" rtlCol="0">
            <a:spAutoFit/>
          </a:bodyPr>
          <a:lstStyle/>
          <a:p>
            <a:r>
              <a:rPr lang="en-US" dirty="0" smtClean="0">
                <a:latin typeface="Arial" pitchFamily="34" charset="0"/>
                <a:cs typeface="Arial" pitchFamily="34" charset="0"/>
              </a:rPr>
              <a:t>The assassination of Archduke Franz Ferdinand of Austria-Hungary. June 28,1914</a:t>
            </a:r>
            <a:endParaRPr lang="en-US" dirty="0">
              <a:latin typeface="Arial" pitchFamily="34" charset="0"/>
              <a:cs typeface="Arial" pitchFamily="34" charset="0"/>
            </a:endParaRPr>
          </a:p>
        </p:txBody>
      </p:sp>
    </p:spTree>
    <p:extLst>
      <p:ext uri="{BB962C8B-B14F-4D97-AF65-F5344CB8AC3E}">
        <p14:creationId xmlns:p14="http://schemas.microsoft.com/office/powerpoint/2010/main" val="425614253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Effects Of World War 1</a:t>
            </a:r>
            <a:endParaRPr lang="en-US" dirty="0"/>
          </a:p>
        </p:txBody>
      </p:sp>
      <p:pic>
        <p:nvPicPr>
          <p:cNvPr id="4098" name="Picture 2" descr="Black and white retro image Battle of Britain WW2 airplanes Black and white retro image of Lancaster bombers from Battle of Britain in World War Two world wars stock pictures, royalty-free photos &amp;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5829300" cy="3181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3474893242"/>
      </p:ext>
    </p:extLst>
  </p:cSld>
  <p:clrMapOvr>
    <a:masterClrMapping/>
  </p:clrMapOvr>
  <p:transition spd="slow">
    <p:wipe/>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399</TotalTime>
  <Words>184</Words>
  <Application>Microsoft Office PowerPoint</Application>
  <PresentationFormat>On-screen Show (4:3)</PresentationFormat>
  <Paragraphs>52</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Adjacency</vt:lpstr>
      <vt:lpstr>PowerPoint Presentation</vt:lpstr>
      <vt:lpstr>PowerPoint Presentation</vt:lpstr>
      <vt:lpstr>PowerPoint Presentation</vt:lpstr>
      <vt:lpstr>PowerPoint Presentation</vt:lpstr>
      <vt:lpstr>Alliances</vt:lpstr>
      <vt:lpstr>PowerPoint Presentation</vt:lpstr>
      <vt:lpstr>PowerPoint Presentation</vt:lpstr>
      <vt:lpstr>PowerPoint Presentation</vt:lpstr>
      <vt:lpstr>Effects Of World War 1</vt:lpstr>
      <vt:lpstr>PowerPoint Presentation</vt:lpstr>
      <vt:lpstr>PowerPoint Presentation</vt:lpstr>
      <vt:lpstr>World War II</vt:lpstr>
      <vt:lpstr>Causes of World War II</vt:lpstr>
      <vt:lpstr>World War II</vt:lpstr>
      <vt:lpstr>PowerPoint Presentation</vt:lpstr>
      <vt:lpstr>PowerPoint Presentation</vt:lpstr>
      <vt:lpstr>Destruction</vt:lpstr>
      <vt:lpstr>PowerPoint Presentation</vt:lpstr>
      <vt:lpstr>Effects of World War II</vt:lpstr>
      <vt:lpstr>PowerPoint Presentation</vt:lpstr>
      <vt:lpstr>PowerPoint Presentation</vt:lpstr>
      <vt:lpstr>Political Changes</vt:lpstr>
      <vt:lpstr>Economic Crisis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25</cp:revision>
  <dcterms:created xsi:type="dcterms:W3CDTF">2023-02-12T02:46:37Z</dcterms:created>
  <dcterms:modified xsi:type="dcterms:W3CDTF">2023-02-20T15:25:37Z</dcterms:modified>
</cp:coreProperties>
</file>